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6" r:id="rId5"/>
    <p:sldId id="259" r:id="rId6"/>
    <p:sldId id="260" r:id="rId7"/>
    <p:sldId id="262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eagrants.hr/unaprjedenje-vjestina-i-kompetencija-ucitelja-i-drugih-odgojno-obrazovnih-radnika-u-osnovnoskolskom-sustavu-odgoja-i-obrazovanja-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eagrants.hr/jacanje-stem-vjestina-u-osnovnim-skolama-i-razvoj-regionalnih-znanstvenih-centara-za-osnovnoskolski-odgoj-i-obrazovanje-u-stem-podrucj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eagrants.hr/unaprjedenje-vjestina-i-kompetencija-ucitelja-i-drugih-odgojno-obrazovnih-radnika-u-osnovnoskolskom-sustavu-odgoja-i-obrazovanja-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PLANIRANI PROJEKTI</a:t>
            </a:r>
            <a:br>
              <a:rPr lang="hr-HR" dirty="0" smtClean="0"/>
            </a:br>
            <a:r>
              <a:rPr lang="hr-HR" dirty="0" smtClean="0"/>
              <a:t>U OŠ „PETAR ZRINSKI” ČABAR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U ŠKOLSKOJ GODINI 2021./22. </a:t>
            </a:r>
          </a:p>
        </p:txBody>
      </p:sp>
    </p:spTree>
    <p:extLst>
      <p:ext uri="{BB962C8B-B14F-4D97-AF65-F5344CB8AC3E}">
        <p14:creationId xmlns:p14="http://schemas.microsoft.com/office/powerpoint/2010/main" val="561268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7349" y="296091"/>
            <a:ext cx="11199222" cy="1800997"/>
          </a:xfrm>
        </p:spPr>
        <p:txBody>
          <a:bodyPr>
            <a:normAutofit fontScale="90000"/>
          </a:bodyPr>
          <a:lstStyle/>
          <a:p>
            <a:r>
              <a:rPr lang="hr-HR" dirty="0"/>
              <a:t>4. Unaprjeđenje vještina i kompetencija učitelja i drugih odgojno-obrazovnih radnika u osnovnoškolskom sustavu odgoja i </a:t>
            </a:r>
            <a:r>
              <a:rPr lang="hr-HR" dirty="0" smtClean="0"/>
              <a:t>obrazovanja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hr-HR" dirty="0" smtClean="0"/>
              <a:t>Naša škola bit će partner u projektu  Centru tehničke kulture Rijeka (CTK Rijeka)</a:t>
            </a:r>
          </a:p>
          <a:p>
            <a:pPr>
              <a:buFontTx/>
              <a:buChar char="-"/>
            </a:pPr>
            <a:r>
              <a:rPr lang="hr-HR" dirty="0" smtClean="0"/>
              <a:t>Projektni ciljevi i aktivnosti u razradi su (CTK Rijeka)</a:t>
            </a:r>
          </a:p>
          <a:p>
            <a:pPr>
              <a:buFontTx/>
              <a:buChar char="-"/>
            </a:pPr>
            <a:r>
              <a:rPr lang="hr-HR" dirty="0" smtClean="0"/>
              <a:t>Područje: STEM</a:t>
            </a:r>
            <a:endParaRPr lang="hr-HR" dirty="0"/>
          </a:p>
          <a:p>
            <a:r>
              <a:rPr lang="hr-HR" dirty="0" smtClean="0"/>
              <a:t>Poveznica:</a:t>
            </a:r>
          </a:p>
          <a:p>
            <a:r>
              <a:rPr lang="hr-HR" dirty="0">
                <a:hlinkClick r:id="rId2"/>
              </a:rPr>
              <a:t>https://eeagrants.hr/unaprjedenje-vjestina-i-kompetencija-ucitelja-i-drugih-odgojno-obrazovnih-radnika-u-osnovnoskolskom-sustavu-odgoja-i-obrazovanja-2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950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174172"/>
            <a:ext cx="9905998" cy="1419498"/>
          </a:xfrm>
        </p:spPr>
        <p:txBody>
          <a:bodyPr/>
          <a:lstStyle/>
          <a:p>
            <a:r>
              <a:rPr lang="hr-HR" dirty="0" smtClean="0"/>
              <a:t>U ovom trenutku radimo usporedno na pripremi 4 projekta (</a:t>
            </a:r>
            <a:r>
              <a:rPr lang="hr-HR" dirty="0" err="1" smtClean="0"/>
              <a:t>eu</a:t>
            </a:r>
            <a:r>
              <a:rPr lang="hr-HR" dirty="0"/>
              <a:t> </a:t>
            </a:r>
            <a:r>
              <a:rPr lang="hr-HR" dirty="0" smtClean="0"/>
              <a:t>natječaji)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2811" y="1593670"/>
            <a:ext cx="10772503" cy="4815839"/>
          </a:xfrm>
        </p:spPr>
        <p:txBody>
          <a:bodyPr>
            <a:normAutofit/>
          </a:bodyPr>
          <a:lstStyle/>
          <a:p>
            <a:r>
              <a:rPr lang="hr-HR" dirty="0" smtClean="0"/>
              <a:t>1</a:t>
            </a:r>
            <a:r>
              <a:rPr lang="hr-HR" dirty="0"/>
              <a:t>. Razvoj STEM vještina kroz opremanje školskih učionica STEM </a:t>
            </a:r>
            <a:r>
              <a:rPr lang="hr-HR" dirty="0" smtClean="0"/>
              <a:t>opremom (komponenta A –prijavitelj) (Gorski kotar)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NOSITELJ/PRIJAVITELJ</a:t>
            </a:r>
          </a:p>
          <a:p>
            <a:r>
              <a:rPr lang="hr-HR" dirty="0" smtClean="0"/>
              <a:t>2.</a:t>
            </a:r>
            <a:r>
              <a:rPr lang="pl-PL" dirty="0"/>
              <a:t> Uspostava Regionalnih znanstvenih centara za osnovnoškolski odgoj i obrazovanje u STEM području </a:t>
            </a:r>
            <a:r>
              <a:rPr lang="pl-PL" dirty="0" smtClean="0"/>
              <a:t>(komponenta B –partner) (Gorski kotar) </a:t>
            </a:r>
            <a:r>
              <a:rPr lang="pl-PL" dirty="0" smtClean="0">
                <a:solidFill>
                  <a:schemeClr val="bg1"/>
                </a:solidFill>
              </a:rPr>
              <a:t>PARTNER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/>
              <a:t>3. Unaprjeđenje vještina i kompetencija učitelja i drugih odgojno-obrazovnih radnika u osnovnoškolskom sustavu odgoja i </a:t>
            </a:r>
            <a:r>
              <a:rPr lang="hr-HR" dirty="0" smtClean="0"/>
              <a:t>obrazovanja (partner i koordinator za poduzetništvo, OŠ Klana, OŠ Cres, OŠ Mali Lošinj, OŠ Čabar) </a:t>
            </a:r>
            <a:r>
              <a:rPr lang="hr-HR" dirty="0" smtClean="0">
                <a:solidFill>
                  <a:schemeClr val="bg1"/>
                </a:solidFill>
              </a:rPr>
              <a:t>PARTNER</a:t>
            </a:r>
          </a:p>
          <a:p>
            <a:r>
              <a:rPr lang="hr-HR" dirty="0" smtClean="0"/>
              <a:t>4</a:t>
            </a:r>
            <a:r>
              <a:rPr lang="hr-HR" dirty="0"/>
              <a:t>. Unaprjeđenje vještina i kompetencija učitelja i drugih odgojno-obrazovnih radnika u osnovnoškolskom sustavu odgoja i </a:t>
            </a:r>
            <a:r>
              <a:rPr lang="hr-HR" dirty="0" smtClean="0"/>
              <a:t>obrazovanja (partner, CTK…) </a:t>
            </a:r>
            <a:r>
              <a:rPr lang="hr-HR" dirty="0" smtClean="0">
                <a:solidFill>
                  <a:schemeClr val="bg1"/>
                </a:solidFill>
              </a:rPr>
              <a:t>PARTNER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4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1189" y="235131"/>
            <a:ext cx="11094720" cy="1861957"/>
          </a:xfrm>
        </p:spPr>
        <p:txBody>
          <a:bodyPr>
            <a:normAutofit fontScale="90000"/>
          </a:bodyPr>
          <a:lstStyle/>
          <a:p>
            <a:r>
              <a:rPr lang="hr-HR" dirty="0"/>
              <a:t>Jačanje STEM vještina u osnovnim školama i razvoj regionalnih znanstvenih centara za osnovnoškolski odgoj i obrazovanje u STEM području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8674" y="1820091"/>
            <a:ext cx="11617235" cy="4737463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hlinkClick r:id="rId2"/>
              </a:rPr>
              <a:t>https://eeagrants.hr/jacanje-stem-vjestina-u-osnovnim-skolama-i-razvoj-regionalnih-znanstvenih-centara-za-osnovnoskolski-odgoj-i-obrazovanje-u-stem-podrucju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pPr fontAlgn="base"/>
            <a:r>
              <a:rPr lang="hr-HR" b="1" dirty="0" smtClean="0">
                <a:solidFill>
                  <a:srgbClr val="000000"/>
                </a:solidFill>
                <a:latin typeface="Poppins"/>
              </a:rPr>
              <a:t>Izvor </a:t>
            </a:r>
            <a:r>
              <a:rPr lang="hr-HR" b="1" dirty="0">
                <a:solidFill>
                  <a:srgbClr val="000000"/>
                </a:solidFill>
                <a:latin typeface="Poppins"/>
              </a:rPr>
              <a:t>financiranja: 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Financijski mehanizam Europskog gospodarskog prostora 2014.-2021.</a:t>
            </a:r>
          </a:p>
          <a:p>
            <a:pPr fontAlgn="base"/>
            <a:r>
              <a:rPr lang="hr-HR" smtClean="0">
                <a:solidFill>
                  <a:srgbClr val="000000"/>
                </a:solidFill>
                <a:latin typeface="Poppins"/>
              </a:rPr>
              <a:t>Komponenta 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A – od 29. travnja 2021. do 28. srpnja 2021.</a:t>
            </a:r>
          </a:p>
          <a:p>
            <a:pPr fontAlgn="base"/>
            <a:r>
              <a:rPr lang="hr-HR" dirty="0">
                <a:solidFill>
                  <a:srgbClr val="000000"/>
                </a:solidFill>
                <a:latin typeface="Poppins"/>
              </a:rPr>
              <a:t>Komponenta B – od 29. travnja 2021. do 27. kolovoza 2021.</a:t>
            </a:r>
          </a:p>
          <a:p>
            <a:pPr fontAlgn="base"/>
            <a:r>
              <a:rPr lang="hr-HR" b="1" dirty="0">
                <a:solidFill>
                  <a:srgbClr val="000000"/>
                </a:solidFill>
                <a:latin typeface="Poppins"/>
              </a:rPr>
              <a:t>Tip natječaja: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 Otvoreni poziv na dostavu projektnih prijedloga (bespovratna sredstva)</a:t>
            </a:r>
          </a:p>
          <a:p>
            <a:pPr fontAlgn="base"/>
            <a:r>
              <a:rPr lang="hr-HR" b="1" dirty="0">
                <a:solidFill>
                  <a:srgbClr val="000000"/>
                </a:solidFill>
                <a:latin typeface="Poppins"/>
              </a:rPr>
              <a:t>Nadležno tijelo: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 Ministarstvo regionalnoga razvoja i fondova Europske unije</a:t>
            </a:r>
          </a:p>
          <a:p>
            <a:pPr fontAlgn="base"/>
            <a:r>
              <a:rPr lang="hr-HR" b="1" dirty="0">
                <a:solidFill>
                  <a:srgbClr val="000000"/>
                </a:solidFill>
                <a:latin typeface="Poppins"/>
              </a:rPr>
              <a:t>Ukupna vrijednost Poziva: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 22.270.362,00 EUR</a:t>
            </a:r>
          </a:p>
          <a:p>
            <a:pPr fontAlgn="base"/>
            <a:r>
              <a:rPr lang="hr-HR" b="1" dirty="0">
                <a:solidFill>
                  <a:srgbClr val="000000"/>
                </a:solidFill>
                <a:latin typeface="Poppins"/>
              </a:rPr>
              <a:t>Iznos potpore po projektu: 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u okviru Komponente A: 200.000,00 – 1.000.000,00 EUR; u okviru Komponente B: 1.000.000,00 – 3.000.000,00 EUR</a:t>
            </a:r>
          </a:p>
          <a:p>
            <a:pPr fontAlgn="base"/>
            <a:r>
              <a:rPr lang="hr-HR" b="1" dirty="0">
                <a:solidFill>
                  <a:srgbClr val="000000"/>
                </a:solidFill>
                <a:latin typeface="Poppins"/>
              </a:rPr>
              <a:t>Trajanje projekata</a:t>
            </a:r>
            <a:r>
              <a:rPr lang="hr-HR" dirty="0">
                <a:solidFill>
                  <a:srgbClr val="000000"/>
                </a:solidFill>
                <a:latin typeface="Poppins"/>
              </a:rPr>
              <a:t>: 12 – 21 mjeseci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332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2" y="165463"/>
            <a:ext cx="10771913" cy="1454331"/>
          </a:xfrm>
        </p:spPr>
        <p:txBody>
          <a:bodyPr>
            <a:normAutofit fontScale="90000"/>
          </a:bodyPr>
          <a:lstStyle/>
          <a:p>
            <a:r>
              <a:rPr lang="hr-HR" dirty="0"/>
              <a:t>Unaprjeđenje vještina i kompetencija učitelja i drugih odgojno-obrazovnih radnika u osnovnoškolskom sustavu odgoja i obrazovanja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619794"/>
            <a:ext cx="9905999" cy="5042263"/>
          </a:xfrm>
        </p:spPr>
        <p:txBody>
          <a:bodyPr>
            <a:normAutofit fontScale="92500"/>
          </a:bodyPr>
          <a:lstStyle/>
          <a:p>
            <a:r>
              <a:rPr lang="hr-HR" dirty="0">
                <a:hlinkClick r:id="rId2"/>
              </a:rPr>
              <a:t>https://eeagrants.hr/unaprjedenje-vjestina-i-kompetencija-ucitelja-i-drugih-odgojno-obrazovnih-radnika-u-osnovnoskolskom-sustavu-odgoja-i-obrazovanja-2</a:t>
            </a:r>
            <a:r>
              <a:rPr lang="hr-HR" dirty="0" smtClean="0">
                <a:hlinkClick r:id="rId2"/>
              </a:rPr>
              <a:t>/</a:t>
            </a:r>
            <a:endParaRPr lang="hr-HR" dirty="0"/>
          </a:p>
          <a:p>
            <a:pPr fontAlgn="base"/>
            <a:r>
              <a:rPr lang="hr-HR" b="1" dirty="0"/>
              <a:t>Izvor financiranja: </a:t>
            </a:r>
            <a:r>
              <a:rPr lang="hr-HR" dirty="0"/>
              <a:t>Financijski mehanizam Europskog gospodarskog prostora 2014.-2021.</a:t>
            </a:r>
          </a:p>
          <a:p>
            <a:pPr fontAlgn="base"/>
            <a:r>
              <a:rPr lang="hr-HR" b="1" dirty="0" smtClean="0"/>
              <a:t>Status</a:t>
            </a:r>
            <a:r>
              <a:rPr lang="hr-HR" b="1" dirty="0"/>
              <a:t>:</a:t>
            </a:r>
            <a:r>
              <a:rPr lang="hr-HR" dirty="0"/>
              <a:t>  Otvoren od 3. svibnja 2021. do 2. kolovoza 2021.</a:t>
            </a:r>
          </a:p>
          <a:p>
            <a:pPr fontAlgn="base"/>
            <a:r>
              <a:rPr lang="hr-HR" b="1" dirty="0"/>
              <a:t>Tip natječaja:</a:t>
            </a:r>
            <a:r>
              <a:rPr lang="hr-HR" dirty="0"/>
              <a:t>  Otvoreni postupak dodjele bespovratnih sredstava u modalitetu privremenog poziva</a:t>
            </a:r>
          </a:p>
          <a:p>
            <a:pPr fontAlgn="base"/>
            <a:r>
              <a:rPr lang="hr-HR" b="1" dirty="0"/>
              <a:t>Nadležno tijelo:</a:t>
            </a:r>
            <a:r>
              <a:rPr lang="hr-HR" dirty="0"/>
              <a:t> Ministarstvo regionalnoga razvoja i fondova Europske unije</a:t>
            </a:r>
          </a:p>
          <a:p>
            <a:pPr fontAlgn="base"/>
            <a:r>
              <a:rPr lang="hr-HR" b="1" dirty="0" smtClean="0"/>
              <a:t>Iznos </a:t>
            </a:r>
            <a:r>
              <a:rPr lang="hr-HR" b="1" dirty="0"/>
              <a:t>potpore po projektu: </a:t>
            </a:r>
            <a:r>
              <a:rPr lang="hr-HR" dirty="0"/>
              <a:t>50.000,00 – 200.000,00 EUR</a:t>
            </a:r>
          </a:p>
          <a:p>
            <a:pPr fontAlgn="base"/>
            <a:r>
              <a:rPr lang="hr-HR" b="1" dirty="0"/>
              <a:t>Trajanje projekata</a:t>
            </a:r>
            <a:r>
              <a:rPr lang="hr-HR" dirty="0"/>
              <a:t>: 12 – 18 mjeseci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131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Komponenta </a:t>
            </a:r>
            <a:r>
              <a:rPr lang="hr-HR" dirty="0"/>
              <a:t>a - Razvoj STEM vještina kroz opremanje školskih učionica STEM opremom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959429"/>
            <a:ext cx="9905999" cy="4737462"/>
          </a:xfrm>
        </p:spPr>
        <p:txBody>
          <a:bodyPr>
            <a:normAutofit/>
          </a:bodyPr>
          <a:lstStyle/>
          <a:p>
            <a:r>
              <a:rPr lang="hr-HR" dirty="0" smtClean="0"/>
              <a:t>Partneri – osnovne škole Gorskog kotara: Vrbovsko, </a:t>
            </a:r>
            <a:r>
              <a:rPr lang="hr-HR" dirty="0"/>
              <a:t>R</a:t>
            </a:r>
            <a:r>
              <a:rPr lang="hr-HR" dirty="0" smtClean="0"/>
              <a:t>avna Gora, Skrad, </a:t>
            </a:r>
            <a:r>
              <a:rPr lang="hr-HR" dirty="0" err="1" smtClean="0"/>
              <a:t>Mrkopalj</a:t>
            </a:r>
            <a:r>
              <a:rPr lang="hr-HR" dirty="0" smtClean="0"/>
              <a:t>, Brod na Kupi, Lokve, </a:t>
            </a:r>
            <a:r>
              <a:rPr lang="hr-HR" dirty="0" err="1" smtClean="0"/>
              <a:t>Fužine</a:t>
            </a:r>
            <a:r>
              <a:rPr lang="hr-HR" dirty="0" smtClean="0"/>
              <a:t>, </a:t>
            </a:r>
            <a:r>
              <a:rPr lang="hr-HR" dirty="0"/>
              <a:t>B</a:t>
            </a:r>
            <a:r>
              <a:rPr lang="hr-HR" dirty="0" smtClean="0"/>
              <a:t>rod </a:t>
            </a:r>
            <a:r>
              <a:rPr lang="hr-HR" dirty="0" err="1" smtClean="0"/>
              <a:t>Moravice</a:t>
            </a: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OŠ ”Petar Zrinski” Čabar je nositelj projekta/prijavitelj za komponentu A</a:t>
            </a:r>
          </a:p>
          <a:p>
            <a:r>
              <a:rPr lang="hr-HR" dirty="0" smtClean="0"/>
              <a:t>Prikupljamo podatke od škola partnera za opremu</a:t>
            </a:r>
          </a:p>
          <a:p>
            <a:r>
              <a:rPr lang="hr-HR" dirty="0" smtClean="0"/>
              <a:t>Pripremamo projektnu dokumentaciju u suradnji s Agencijom „Prigoda” (ovlaštena za rad na projektima)</a:t>
            </a:r>
          </a:p>
          <a:p>
            <a:r>
              <a:rPr lang="hr-HR" dirty="0" smtClean="0"/>
              <a:t>Provodimo javnu nabavu (u slučaju da naš projekt bude odobren)</a:t>
            </a:r>
          </a:p>
          <a:p>
            <a:r>
              <a:rPr lang="hr-HR" dirty="0" smtClean="0"/>
              <a:t>Organiziramo provedbu projektnih aktivnosti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95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DOBROBITI OD PROJEKTA/KOMPONENTA 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Nabava opreme za STEM područje: matematika, fizika, informatika, tehnička kultura, priroda, kemija, biologija</a:t>
            </a:r>
          </a:p>
          <a:p>
            <a:r>
              <a:rPr lang="hr-HR" dirty="0" smtClean="0"/>
              <a:t>Nabava licenci za edukativne programe i aplikacije</a:t>
            </a:r>
          </a:p>
          <a:p>
            <a:r>
              <a:rPr lang="hr-HR" dirty="0" smtClean="0"/>
              <a:t>Edukacije za učitelje STEM područja</a:t>
            </a:r>
          </a:p>
          <a:p>
            <a:r>
              <a:rPr lang="hr-HR" dirty="0" smtClean="0"/>
              <a:t>Stručne posjete ustanovama uključenim u projekt</a:t>
            </a:r>
          </a:p>
          <a:p>
            <a:r>
              <a:rPr lang="hr-HR" dirty="0" smtClean="0"/>
              <a:t>Plan: naći školu/ustanovu partnera iz Norveške, Islanda, Lihtenštajna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81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Obaveze škole prijavitelja: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Potpisivanje propisanih izjava</a:t>
            </a:r>
          </a:p>
          <a:p>
            <a:r>
              <a:rPr lang="hr-HR" dirty="0" smtClean="0"/>
              <a:t>Priprema propisanih obrazaca</a:t>
            </a:r>
          </a:p>
          <a:p>
            <a:r>
              <a:rPr lang="hr-HR" dirty="0" smtClean="0"/>
              <a:t>Koordinacija sa školama partnerima  i potpisivanje sporazuma o suradnji</a:t>
            </a:r>
          </a:p>
          <a:p>
            <a:r>
              <a:rPr lang="hr-HR" dirty="0" smtClean="0"/>
              <a:t>Komunikacija s Agencijom „Prigoda” u izradi projektne dokumentacije</a:t>
            </a:r>
          </a:p>
          <a:p>
            <a:r>
              <a:rPr lang="hr-HR" dirty="0" smtClean="0"/>
              <a:t>Planiranje, organizacija i provedba projektnih aktivnosti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22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Uspostava </a:t>
            </a:r>
            <a:r>
              <a:rPr lang="pl-PL" dirty="0"/>
              <a:t>Regionalnih znanstvenih centara za osnovnoškolski odgoj i obrazovanje u STEM </a:t>
            </a:r>
            <a:r>
              <a:rPr lang="pl-PL" dirty="0" smtClean="0"/>
              <a:t>području – komponenta 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Nositelj/prijavitelj: OŠ Branimira Markovića, Ravna Gora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Cilj: uređenje znanstvenog/edukacijskog centra koje će biti na raspolaganju svim školama u Gorskom kotaru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OŠ „Petar Zrinski” Čabar je partner u ovoj komponenti prijave projekta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Možemo koristiti sve usluge i opremu u znanstvenom centru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2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8606" y="226423"/>
            <a:ext cx="10894423" cy="187066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 Unaprjeđenje </a:t>
            </a:r>
            <a:r>
              <a:rPr lang="hr-HR" dirty="0"/>
              <a:t>vještina i kompetencija učitelja i drugih odgojno-obrazovnih radnika u osnovnoškolskom sustavu odgoja i obrazovanja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8606" y="1837509"/>
            <a:ext cx="10659291" cy="4554582"/>
          </a:xfrm>
        </p:spPr>
        <p:txBody>
          <a:bodyPr>
            <a:normAutofit/>
          </a:bodyPr>
          <a:lstStyle/>
          <a:p>
            <a:r>
              <a:rPr lang="hr-HR" dirty="0" smtClean="0"/>
              <a:t>Prijavitelj: OŠ Klana i Općina Klana</a:t>
            </a:r>
          </a:p>
          <a:p>
            <a:r>
              <a:rPr lang="hr-HR" dirty="0" smtClean="0"/>
              <a:t>Partneri</a:t>
            </a:r>
            <a:r>
              <a:rPr lang="hr-HR" dirty="0"/>
              <a:t>: </a:t>
            </a:r>
            <a:r>
              <a:rPr lang="hr-HR" dirty="0" smtClean="0"/>
              <a:t>OŠ </a:t>
            </a:r>
            <a:r>
              <a:rPr lang="hr-HR" dirty="0"/>
              <a:t>Cres, OŠ Mali Lošinj, OŠ </a:t>
            </a:r>
            <a:r>
              <a:rPr lang="hr-HR" dirty="0" smtClean="0"/>
              <a:t>Čabar</a:t>
            </a:r>
          </a:p>
          <a:p>
            <a:r>
              <a:rPr lang="hr-HR" dirty="0" smtClean="0"/>
              <a:t>Suradnici: Srednja škola Labin, Zajednica tehničke kulture Rijeka</a:t>
            </a:r>
          </a:p>
          <a:p>
            <a:r>
              <a:rPr lang="hr-HR" dirty="0" smtClean="0"/>
              <a:t>Područje: poduzetništvo</a:t>
            </a:r>
          </a:p>
          <a:p>
            <a:r>
              <a:rPr lang="hr-HR" dirty="0" smtClean="0"/>
              <a:t>Cilj: osnivanje učeničke zadruge u OŠ Klana, suradnja na liniji proizvoda učeničkih zadruga škola Čabar, Cres, Mali Lošinj, Klana, nabava potrebne opreme i materijala</a:t>
            </a:r>
          </a:p>
          <a:p>
            <a:r>
              <a:rPr lang="hr-HR" dirty="0" smtClean="0"/>
              <a:t>Edukacije učitelja, terenske edukacije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0440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54</TotalTime>
  <Words>556</Words>
  <Application>Microsoft Office PowerPoint</Application>
  <PresentationFormat>Široki zaslon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Poppins</vt:lpstr>
      <vt:lpstr>Trebuchet MS</vt:lpstr>
      <vt:lpstr>Tw Cen MT</vt:lpstr>
      <vt:lpstr>Kružnica</vt:lpstr>
      <vt:lpstr>PLANIRANI PROJEKTI U OŠ „PETAR ZRINSKI” ČABAR</vt:lpstr>
      <vt:lpstr>U ovom trenutku radimo usporedno na pripremi 4 projekta (eu natječaji)</vt:lpstr>
      <vt:lpstr>Jačanje STEM vještina u osnovnim školama i razvoj regionalnih znanstvenih centara za osnovnoškolski odgoj i obrazovanje u STEM području</vt:lpstr>
      <vt:lpstr>Unaprjeđenje vještina i kompetencija učitelja i drugih odgojno-obrazovnih radnika u osnovnoškolskom sustavu odgoja i obrazovanja</vt:lpstr>
      <vt:lpstr>1. Komponenta a - Razvoj STEM vještina kroz opremanje školskih učionica STEM opremom</vt:lpstr>
      <vt:lpstr>DOBROBITI OD PROJEKTA/KOMPONENTA A</vt:lpstr>
      <vt:lpstr>Obaveze škole prijavitelja:</vt:lpstr>
      <vt:lpstr>2. Uspostava Regionalnih znanstvenih centara za osnovnoškolski odgoj i obrazovanje u STEM području – komponenta b</vt:lpstr>
      <vt:lpstr>3. Unaprjeđenje vještina i kompetencija učitelja i drugih odgojno-obrazovnih radnika u osnovnoškolskom sustavu odgoja i obrazovanja</vt:lpstr>
      <vt:lpstr>4. Unaprjeđenje vještina i kompetencija učitelja i drugih odgojno-obrazovnih radnika u osnovnoškolskom sustavu odgoja i obrazovanja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PLANIRANI PROJEKTI U OŠ „PETAR ZRINSKI” ČABAR</dc:title>
  <dc:creator>SILVANA Šebalj-Mačkić</dc:creator>
  <cp:lastModifiedBy>SILVANA Šebalj-Mačkić</cp:lastModifiedBy>
  <cp:revision>7</cp:revision>
  <dcterms:created xsi:type="dcterms:W3CDTF">2021-06-29T10:41:51Z</dcterms:created>
  <dcterms:modified xsi:type="dcterms:W3CDTF">2021-06-29T11:36:33Z</dcterms:modified>
</cp:coreProperties>
</file>