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61" r:id="rId2"/>
    <p:sldMasterId id="214748377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62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09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17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8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683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57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35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2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19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907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41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45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62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997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91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78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8919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4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177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93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0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99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622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620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79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326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848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172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320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99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2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3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15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263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552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676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920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372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02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03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1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7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19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92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83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545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490E2F-11A3-4BF6-ACB8-B1B7AB4F90BA}" type="datetimeFigureOut">
              <a:rPr lang="hr-HR" smtClean="0"/>
              <a:t>26.6.2019.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5C21D0-AE8B-4E38-B8F7-C49FAFCAB1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84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0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VIJEĆE RODITELJA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„PETAR ZRINSKI” ČABAR</a:t>
            </a:r>
          </a:p>
          <a:p>
            <a:r>
              <a:rPr lang="hr-HR" dirty="0" smtClean="0"/>
              <a:t>27.6.2019.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679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2515" y="722812"/>
            <a:ext cx="11068594" cy="1123405"/>
          </a:xfrm>
        </p:spPr>
        <p:txBody>
          <a:bodyPr>
            <a:noAutofit/>
          </a:bodyPr>
          <a:lstStyle/>
          <a:p>
            <a:r>
              <a:rPr lang="hr-HR" sz="3600" dirty="0" smtClean="0"/>
              <a:t>Izvješće </a:t>
            </a:r>
            <a:r>
              <a:rPr lang="hr-HR" sz="3600" dirty="0"/>
              <a:t>o ostvarenju godišnjeg plana i programa škole i školskog kurikuluma  na kraju nastavne godine 2018./2019.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1846217"/>
            <a:ext cx="9601196" cy="435428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Planirani nastavni i izvannastavni sadržaji ostvareni u potpunosti </a:t>
            </a:r>
          </a:p>
          <a:p>
            <a:r>
              <a:rPr lang="hr-HR" dirty="0" smtClean="0"/>
              <a:t>Radnih dana: 178</a:t>
            </a:r>
          </a:p>
          <a:p>
            <a:r>
              <a:rPr lang="hr-HR" dirty="0" smtClean="0"/>
              <a:t>Nenastavnih dana: 2 (2.11.2018. i 6.6.2019. izleti u Prezidu, Tršću, Čabru, </a:t>
            </a:r>
            <a:r>
              <a:rPr lang="hr-HR" dirty="0" err="1" smtClean="0"/>
              <a:t>gerovu</a:t>
            </a:r>
            <a:r>
              <a:rPr lang="hr-HR" dirty="0" smtClean="0"/>
              <a:t>, </a:t>
            </a:r>
            <a:r>
              <a:rPr lang="hr-HR" dirty="0" err="1" smtClean="0"/>
              <a:t>Plešcima</a:t>
            </a:r>
            <a:r>
              <a:rPr lang="hr-HR" dirty="0" smtClean="0"/>
              <a:t> i 8. razred na izvor Kupe.</a:t>
            </a:r>
          </a:p>
          <a:p>
            <a:r>
              <a:rPr lang="hr-HR" dirty="0" smtClean="0"/>
              <a:t>Terenska nastava: Karlovac (5 i 8. razred), Trakošćan, </a:t>
            </a:r>
            <a:r>
              <a:rPr lang="hr-HR" dirty="0"/>
              <a:t>Lepoglava, </a:t>
            </a:r>
            <a:r>
              <a:rPr lang="hr-HR" dirty="0" smtClean="0"/>
              <a:t>Oroslavje (5.-8. razred)</a:t>
            </a:r>
          </a:p>
          <a:p>
            <a:r>
              <a:rPr lang="hr-HR" dirty="0"/>
              <a:t>Stručni posjet: Rijeka (Sveučilište) (4.-8. razred)</a:t>
            </a:r>
          </a:p>
          <a:p>
            <a:r>
              <a:rPr lang="hr-HR" dirty="0" smtClean="0"/>
              <a:t>Škola u prirodi: Selce (1.-8- razred)</a:t>
            </a:r>
          </a:p>
          <a:p>
            <a:r>
              <a:rPr lang="hr-HR" dirty="0" smtClean="0"/>
              <a:t>Ekskurzija za 7. razred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210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6064" y="964716"/>
            <a:ext cx="10339249" cy="820542"/>
          </a:xfrm>
        </p:spPr>
        <p:txBody>
          <a:bodyPr>
            <a:noAutofit/>
          </a:bodyPr>
          <a:lstStyle/>
          <a:p>
            <a:r>
              <a:rPr lang="hr-HR" sz="3200" dirty="0" smtClean="0"/>
              <a:t>Izvješće </a:t>
            </a:r>
            <a:r>
              <a:rPr lang="hr-HR" sz="3200" dirty="0"/>
              <a:t>o stanju sigurnosti, provođenju preventivnih programa te mjerama poduzetim u cilju zaštite prava učenika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011680"/>
            <a:ext cx="9601196" cy="3864188"/>
          </a:xfrm>
        </p:spPr>
        <p:txBody>
          <a:bodyPr/>
          <a:lstStyle/>
          <a:p>
            <a:r>
              <a:rPr lang="hr-HR" dirty="0" smtClean="0"/>
              <a:t>Rješavanje pojedinačnih i grupnih situacija u Matičnoj i Područnim školama prema protokolima (predviđenim Pravilnicima)</a:t>
            </a:r>
          </a:p>
          <a:p>
            <a:r>
              <a:rPr lang="hr-HR" dirty="0" smtClean="0"/>
              <a:t>Preventivni programi: Trening životnih vještina</a:t>
            </a:r>
          </a:p>
          <a:p>
            <a:r>
              <a:rPr lang="hr-HR" dirty="0" smtClean="0"/>
              <a:t>Prva pomoć ( u suradnji s Crvenim križem u Čabru i  PGŽ)</a:t>
            </a:r>
          </a:p>
          <a:p>
            <a:r>
              <a:rPr lang="hr-HR" dirty="0" smtClean="0"/>
              <a:t>Kodovi sigurnosti na vodi za učenike 4. razreda (tečaj plivanja)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92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6685" y="783772"/>
            <a:ext cx="10528663" cy="914399"/>
          </a:xfrm>
        </p:spPr>
        <p:txBody>
          <a:bodyPr>
            <a:normAutofit fontScale="90000"/>
          </a:bodyPr>
          <a:lstStyle/>
          <a:p>
            <a:r>
              <a:rPr lang="hr-HR" dirty="0"/>
              <a:t>	</a:t>
            </a:r>
            <a:r>
              <a:rPr lang="hr-HR" sz="4000" dirty="0"/>
              <a:t>Predviđen broj učenika u školskoj godini 2018./2019. i upis učenika u 1. </a:t>
            </a:r>
            <a:r>
              <a:rPr lang="hr-HR" sz="4000" dirty="0" smtClean="0"/>
              <a:t>razred</a:t>
            </a:r>
            <a:endParaRPr lang="hr-HR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818" y="2011681"/>
            <a:ext cx="10293530" cy="38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9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7943" y="609600"/>
            <a:ext cx="10328366" cy="101890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Školska </a:t>
            </a:r>
            <a:r>
              <a:rPr lang="hr-HR" sz="3600" dirty="0"/>
              <a:t>natjecanja i smotre u školskoj godini 2018./2019.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1976846"/>
            <a:ext cx="9601196" cy="3899022"/>
          </a:xfrm>
        </p:spPr>
        <p:txBody>
          <a:bodyPr>
            <a:normAutofit fontScale="92500" lnSpcReduction="20000"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hr-HR" sz="2000" u="sng" cap="all" dirty="0">
                <a:solidFill>
                  <a:prstClr val="black"/>
                </a:solidFill>
                <a:latin typeface="Tw Cen MT" panose="020B0602020104020603"/>
              </a:rPr>
              <a:t>školskim/gradskim</a:t>
            </a: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: </a:t>
            </a:r>
            <a:r>
              <a:rPr lang="hr-HR" sz="2000" b="1" cap="all" dirty="0">
                <a:solidFill>
                  <a:prstClr val="black"/>
                </a:solidFill>
                <a:latin typeface="Tw Cen MT" panose="020B0602020104020603"/>
              </a:rPr>
              <a:t>12 područja </a:t>
            </a: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(engleski jezik, matematika, informatika, biologija, kemija, </a:t>
            </a:r>
            <a:r>
              <a:rPr lang="hr-HR" sz="2000" cap="all" dirty="0" err="1">
                <a:solidFill>
                  <a:prstClr val="black"/>
                </a:solidFill>
                <a:latin typeface="Tw Cen MT" panose="020B0602020104020603"/>
              </a:rPr>
              <a:t>lidrano</a:t>
            </a: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, hrvatski jezik, povijest, geografija, vjeronaučna olimpijada, prva pomoć)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 županijskim: </a:t>
            </a:r>
            <a:r>
              <a:rPr lang="hr-HR" sz="2000" b="1" cap="all" dirty="0" smtClean="0">
                <a:solidFill>
                  <a:prstClr val="black"/>
                </a:solidFill>
                <a:latin typeface="Tw Cen MT" panose="020B0602020104020603"/>
              </a:rPr>
              <a:t>8 </a:t>
            </a:r>
            <a:r>
              <a:rPr lang="hr-HR" sz="2000" b="1" cap="all" dirty="0">
                <a:solidFill>
                  <a:prstClr val="black"/>
                </a:solidFill>
                <a:latin typeface="Tw Cen MT" panose="020B0602020104020603"/>
              </a:rPr>
              <a:t>područja </a:t>
            </a: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(engleski jezik, informatika, hrvatski jezik, </a:t>
            </a:r>
            <a:r>
              <a:rPr lang="hr-HR" sz="2000" cap="all" dirty="0" err="1">
                <a:solidFill>
                  <a:prstClr val="black"/>
                </a:solidFill>
                <a:latin typeface="Tw Cen MT" panose="020B0602020104020603"/>
              </a:rPr>
              <a:t>lidrano</a:t>
            </a: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 skupni i pojedinačni nastupi, vjeronaučna olimpijada, učeničke </a:t>
            </a:r>
            <a:r>
              <a:rPr lang="hr-HR" sz="2000" cap="all" dirty="0" smtClean="0">
                <a:solidFill>
                  <a:prstClr val="black"/>
                </a:solidFill>
                <a:latin typeface="Tw Cen MT" panose="020B0602020104020603"/>
              </a:rPr>
              <a:t>zadruge, mladi čuvari prirode)</a:t>
            </a:r>
            <a:endParaRPr lang="hr-HR" sz="2000" cap="all" dirty="0">
              <a:solidFill>
                <a:prstClr val="black"/>
              </a:solidFill>
              <a:latin typeface="Tw Cen MT" panose="020B0602020104020603"/>
            </a:endParaRP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Međužupanijskim: </a:t>
            </a:r>
            <a:r>
              <a:rPr lang="hr-HR" sz="2000" b="1" cap="all" dirty="0">
                <a:solidFill>
                  <a:prstClr val="black"/>
                </a:solidFill>
                <a:latin typeface="Tw Cen MT" panose="020B0602020104020603"/>
              </a:rPr>
              <a:t>2 područja </a:t>
            </a: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(m-</a:t>
            </a:r>
            <a:r>
              <a:rPr lang="hr-HR" sz="2000" cap="all" dirty="0" err="1">
                <a:solidFill>
                  <a:prstClr val="black"/>
                </a:solidFill>
                <a:latin typeface="Tw Cen MT" panose="020B0602020104020603"/>
              </a:rPr>
              <a:t>boot</a:t>
            </a: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 liga, prva pomoć)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 državnim: </a:t>
            </a:r>
            <a:r>
              <a:rPr lang="hr-HR" sz="2000" b="1" cap="all" dirty="0">
                <a:solidFill>
                  <a:prstClr val="black"/>
                </a:solidFill>
                <a:latin typeface="Tw Cen MT" panose="020B0602020104020603"/>
              </a:rPr>
              <a:t>2 područja</a:t>
            </a: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(učeničke zadruge, m-</a:t>
            </a:r>
            <a:r>
              <a:rPr lang="hr-HR" sz="2000" cap="all" dirty="0" err="1">
                <a:solidFill>
                  <a:prstClr val="black"/>
                </a:solidFill>
                <a:latin typeface="Tw Cen MT" panose="020B0602020104020603"/>
              </a:rPr>
              <a:t>boot</a:t>
            </a: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 liga)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Međunarodnim: dabar, matematički klokan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</a:pPr>
            <a:r>
              <a:rPr lang="hr-HR" sz="2000" cap="all" dirty="0">
                <a:solidFill>
                  <a:prstClr val="black"/>
                </a:solidFill>
                <a:latin typeface="Tw Cen MT" panose="020B0602020104020603"/>
              </a:rPr>
              <a:t>Festival matematike u </a:t>
            </a:r>
            <a:r>
              <a:rPr lang="hr-HR" sz="2000" cap="all" dirty="0" err="1">
                <a:solidFill>
                  <a:prstClr val="black"/>
                </a:solidFill>
                <a:latin typeface="Tw Cen MT" panose="020B0602020104020603"/>
              </a:rPr>
              <a:t>puli</a:t>
            </a:r>
            <a:endParaRPr lang="hr-HR" sz="2000" cap="all" dirty="0">
              <a:solidFill>
                <a:prstClr val="black"/>
              </a:solidFill>
              <a:latin typeface="Tw Cen MT" panose="020B0602020104020603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150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8273" y="982132"/>
            <a:ext cx="10563497" cy="837959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Nabava udžbenika i ostalog obrazovnog materijala za školsku godinu 2019./2020. 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055223"/>
            <a:ext cx="9601196" cy="3820645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školsku godinu 2019./2020. svi  učenici će dobiti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besplatne udžbenike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će platiti Ministarstvo znanosti i obrazovanja, nabavu će obaviti škola.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Radne bilježnice i ostale materijale nabavljaju roditelji.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1. i 5. razred  te dio udžbenika u 7. razredu koristit će se novi udžbenici te postupak odabira još traje do 28.6.2019.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 svih udžbenika, radnih bilježnica i ostalih materijala bit će objavljeni na mrežnoj stranici škole u najskorijem roku.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077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82133"/>
            <a:ext cx="10286998" cy="66378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Aktivnosti do početka nove školske godine 2019./2020.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5394" y="2368731"/>
            <a:ext cx="11033760" cy="3507137"/>
          </a:xfrm>
        </p:spPr>
        <p:txBody>
          <a:bodyPr/>
          <a:lstStyle/>
          <a:p>
            <a:r>
              <a:rPr lang="hr-HR" sz="2800" b="1" dirty="0" smtClean="0">
                <a:latin typeface="+mj-lt"/>
              </a:rPr>
              <a:t>Ljetovanje </a:t>
            </a:r>
            <a:r>
              <a:rPr lang="hr-HR" sz="2800" b="1" dirty="0">
                <a:latin typeface="+mj-lt"/>
              </a:rPr>
              <a:t>djece</a:t>
            </a:r>
            <a:r>
              <a:rPr lang="hr-HR" sz="2800" dirty="0">
                <a:latin typeface="+mj-lt"/>
              </a:rPr>
              <a:t> u organizaciji Društva Crvenog križa Primorsko-goranske županije 26. do </a:t>
            </a:r>
            <a:r>
              <a:rPr lang="hr-HR" sz="2800" dirty="0" smtClean="0">
                <a:latin typeface="+mj-lt"/>
              </a:rPr>
              <a:t>31.8. 2019. (učenici 5. i 6. razreda, 4 učenika)</a:t>
            </a:r>
          </a:p>
          <a:p>
            <a:pPr marL="0" indent="0">
              <a:buNone/>
            </a:pPr>
            <a:endParaRPr lang="hr-HR" sz="2800" dirty="0" smtClean="0">
              <a:latin typeface="+mj-lt"/>
            </a:endParaRPr>
          </a:p>
          <a:p>
            <a:r>
              <a:rPr lang="hr-HR" sz="2800" b="1" dirty="0">
                <a:solidFill>
                  <a:srgbClr val="000000"/>
                </a:solidFill>
                <a:latin typeface="+mj-lt"/>
              </a:rPr>
              <a:t>Ljetna </a:t>
            </a:r>
            <a:r>
              <a:rPr lang="hr-HR" sz="2800" b="1" dirty="0" smtClean="0">
                <a:solidFill>
                  <a:srgbClr val="000000"/>
                </a:solidFill>
                <a:latin typeface="+mj-lt"/>
              </a:rPr>
              <a:t>škola matemat</a:t>
            </a:r>
            <a:r>
              <a:rPr lang="hr-HR" sz="2800" b="1" dirty="0">
                <a:solidFill>
                  <a:srgbClr val="000000"/>
                </a:solidFill>
                <a:latin typeface="+mj-lt"/>
              </a:rPr>
              <a:t>ike </a:t>
            </a:r>
            <a:r>
              <a:rPr lang="hr-HR" sz="2800" b="1" dirty="0" err="1">
                <a:solidFill>
                  <a:srgbClr val="000000"/>
                </a:solidFill>
                <a:latin typeface="+mj-lt"/>
              </a:rPr>
              <a:t>Roč</a:t>
            </a:r>
            <a:r>
              <a:rPr lang="hr-HR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r-HR" sz="2800" b="1" dirty="0" smtClean="0">
                <a:latin typeface="+mj-lt"/>
              </a:rPr>
              <a:t>  </a:t>
            </a:r>
            <a:r>
              <a:rPr lang="hr-HR" sz="2800" dirty="0" smtClean="0">
                <a:latin typeface="+mj-lt"/>
              </a:rPr>
              <a:t>22</a:t>
            </a:r>
            <a:r>
              <a:rPr lang="hr-HR" sz="2800" dirty="0">
                <a:latin typeface="+mj-lt"/>
              </a:rPr>
              <a:t>. do 25. </a:t>
            </a:r>
            <a:r>
              <a:rPr lang="hr-HR" sz="2800" dirty="0" smtClean="0">
                <a:latin typeface="+mj-lt"/>
              </a:rPr>
              <a:t>8. 2019. (6.-8. razred, 3 učenika)</a:t>
            </a:r>
            <a:endParaRPr lang="hr-H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1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 naša je škola </a:t>
            </a:r>
            <a:r>
              <a:rPr lang="hr-HR" dirty="0" err="1"/>
              <a:t>eTwinning</a:t>
            </a:r>
            <a:r>
              <a:rPr lang="hr-HR" dirty="0"/>
              <a:t> škola</a:t>
            </a:r>
            <a:r>
              <a:rPr lang="hr-HR" dirty="0" smtClean="0"/>
              <a:t>!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73080" y="2673055"/>
            <a:ext cx="2219325" cy="242887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793966" y="2214694"/>
            <a:ext cx="47897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Zahvaljujući učiteljicama i učiteljima koji su 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sudjelovali 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 </a:t>
            </a:r>
            <a:r>
              <a:rPr kumimoji="0" lang="hr-H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etwining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projektima.</a:t>
            </a:r>
          </a:p>
          <a:p>
            <a:pPr lvl="0" defTabSz="457200"/>
            <a:r>
              <a:rPr lang="hr-HR" sz="3600" dirty="0">
                <a:solidFill>
                  <a:prstClr val="black"/>
                </a:solidFill>
              </a:rPr>
              <a:t>U Republici Hrvatskoj status su dobile </a:t>
            </a:r>
            <a:r>
              <a:rPr lang="hr-HR" sz="3600" u="sng" dirty="0">
                <a:solidFill>
                  <a:prstClr val="black"/>
                </a:solidFill>
              </a:rPr>
              <a:t>24 škole</a:t>
            </a:r>
            <a:r>
              <a:rPr lang="hr-HR" sz="3600" dirty="0">
                <a:solidFill>
                  <a:prstClr val="black"/>
                </a:solidFill>
              </a:rPr>
              <a:t>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24917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43</TotalTime>
  <Words>472</Words>
  <Application>Microsoft Office PowerPoint</Application>
  <PresentationFormat>Široki zaslon</PresentationFormat>
  <Paragraphs>36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Tw Cen MT</vt:lpstr>
      <vt:lpstr>Wingdings</vt:lpstr>
      <vt:lpstr>Wingdings 2</vt:lpstr>
      <vt:lpstr>HDOfficeLightV0</vt:lpstr>
      <vt:lpstr>Organski</vt:lpstr>
      <vt:lpstr>Kapljica</vt:lpstr>
      <vt:lpstr>VIJEĆE RODITELJA</vt:lpstr>
      <vt:lpstr>Izvješće o ostvarenju godišnjeg plana i programa škole i školskog kurikuluma  na kraju nastavne godine 2018./2019.</vt:lpstr>
      <vt:lpstr>Izvješće o stanju sigurnosti, provođenju preventivnih programa te mjerama poduzetim u cilju zaštite prava učenika</vt:lpstr>
      <vt:lpstr> Predviđen broj učenika u školskoj godini 2018./2019. i upis učenika u 1. razred</vt:lpstr>
      <vt:lpstr>Školska natjecanja i smotre u školskoj godini 2018./2019. </vt:lpstr>
      <vt:lpstr>Nabava udžbenika i ostalog obrazovnog materijala za školsku godinu 2019./2020. </vt:lpstr>
      <vt:lpstr>Aktivnosti do početka nove školske godine 2019./2020.</vt:lpstr>
      <vt:lpstr>I naša je škola eTwinning škola!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VIJEĆE RODITELJA</dc:title>
  <dc:creator>Windows korisnik</dc:creator>
  <cp:lastModifiedBy>Windows korisnik</cp:lastModifiedBy>
  <cp:revision>5</cp:revision>
  <dcterms:created xsi:type="dcterms:W3CDTF">2019-06-26T11:54:02Z</dcterms:created>
  <dcterms:modified xsi:type="dcterms:W3CDTF">2019-06-26T12:37:29Z</dcterms:modified>
</cp:coreProperties>
</file>